
<file path=[Content_Types].xml><?xml version="1.0" encoding="utf-8"?>
<Types xmlns="http://schemas.openxmlformats.org/package/2006/content-types">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Default Extension="jpeg" ContentType="image/jpeg"/>
  <Override PartName="/ppt/slideMasters/slideMaster2.xml" ContentType="application/vnd.openxmlformats-officedocument.presentationml.slideMaster+xml"/>
  <Override PartName="/ppt/slideLayouts/slideLayout31.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Layouts/slideLayout28.xml" ContentType="application/vnd.openxmlformats-officedocument.presentationml.slideLayout+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Layouts/slideLayout32.xml" ContentType="application/vnd.openxmlformats-officedocument.presentationml.slideLayout+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Layouts/slideLayout26.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30.xml" ContentType="application/vnd.openxmlformats-officedocument.presentationml.slideLayout+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 id="2147483661" r:id="rId2"/>
  </p:sldMasterIdLst>
  <p:notesMasterIdLst>
    <p:notesMasterId r:id="rId18"/>
  </p:notesMasterIdLst>
  <p:sldIdLst>
    <p:sldId id="270" r:id="rId3"/>
    <p:sldId id="268" r:id="rId4"/>
    <p:sldId id="269" r:id="rId5"/>
    <p:sldId id="257" r:id="rId6"/>
    <p:sldId id="272" r:id="rId7"/>
    <p:sldId id="273" r:id="rId8"/>
    <p:sldId id="274" r:id="rId9"/>
    <p:sldId id="275" r:id="rId10"/>
    <p:sldId id="276" r:id="rId11"/>
    <p:sldId id="277" r:id="rId12"/>
    <p:sldId id="278" r:id="rId13"/>
    <p:sldId id="271" r:id="rId14"/>
    <p:sldId id="258" r:id="rId15"/>
    <p:sldId id="259" r:id="rId16"/>
    <p:sldId id="26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DA59E9-3D6E-5F44-BB4A-C39171670D9E}" type="datetimeFigureOut">
              <a:rPr lang="en-US" smtClean="0"/>
              <a:pPr/>
              <a:t>11/1/11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AC3270-76FE-3945-92F1-6FE43F7D92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9DC792-8675-864D-8225-2994E3EA3882}" type="slidenum">
              <a:rPr lang="en-US" smtClean="0">
                <a:solidFill>
                  <a:prstClr val="black"/>
                </a:solidFill>
              </a:rPr>
              <a:pPr/>
              <a:t>14</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9DC792-8675-864D-8225-2994E3EA3882}" type="slidenum">
              <a:rPr lang="en-US" smtClean="0">
                <a:solidFill>
                  <a:prstClr val="black"/>
                </a:solidFill>
              </a:rPr>
              <a:pPr/>
              <a:t>15</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7AFBF3-AED0-BA41-825B-5440CA1E9DBA}" type="datetimeFigureOut">
              <a:rPr lang="en-US" smtClean="0">
                <a:solidFill>
                  <a:prstClr val="black">
                    <a:lumMod val="65000"/>
                    <a:lumOff val="35000"/>
                  </a:prstClr>
                </a:solidFill>
              </a:rPr>
              <a:pPr/>
              <a:t>11/1/11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solidFill>
                <a:prstClr val="black">
                  <a:lumMod val="65000"/>
                  <a:lumOff val="35000"/>
                </a:prstClr>
              </a:solidFill>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dirty="0"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dirty="0"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rgbClr val="663366">
                    <a:lumMod val="60000"/>
                    <a:lumOff val="40000"/>
                  </a:srgbClr>
                </a:solidFill>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67AFBF3-AED0-BA41-825B-5440CA1E9DBA}" type="datetimeFigureOut">
              <a:rPr lang="en-US" smtClean="0">
                <a:solidFill>
                  <a:prstClr val="black">
                    <a:lumMod val="65000"/>
                    <a:lumOff val="35000"/>
                  </a:prstClr>
                </a:solidFill>
              </a:rPr>
              <a:pPr/>
              <a:t>11/1/11</a:t>
            </a:fld>
            <a:endParaRPr lang="en-US" dirty="0">
              <a:solidFill>
                <a:prstClr val="black">
                  <a:lumMod val="65000"/>
                  <a:lumOff val="35000"/>
                </a:prstClr>
              </a:solidFill>
            </a:endParaRP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dirty="0">
              <a:solidFill>
                <a:prstClr val="black">
                  <a:lumMod val="65000"/>
                  <a:lumOff val="35000"/>
                </a:prstClr>
              </a:solidFill>
            </a:endParaRP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7E3F8C59-1834-FF45-9F13-34294D5EDEA9}"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8452B33-8149-5E44-9DD1-279BD54A4507}" type="datetimeFigureOut">
              <a:rPr lang="en-US" smtClean="0"/>
              <a:pPr/>
              <a:t>11/1/11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F8C59-1834-FF45-9F13-34294D5EDEA9}"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7E3F8C59-1834-FF45-9F13-34294D5EDEA9}"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8452B33-8149-5E44-9DD1-279BD54A4507}" type="datetimeFigureOut">
              <a:rPr lang="en-US" smtClean="0"/>
              <a:pPr/>
              <a:t>11/1/11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A8452B33-8149-5E44-9DD1-279BD54A4507}" type="datetimeFigureOut">
              <a:rPr lang="en-US" smtClean="0"/>
              <a:pPr/>
              <a:t>11/1/11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8452B33-8149-5E44-9DD1-279BD54A4507}" type="datetimeFigureOut">
              <a:rPr lang="en-US" smtClean="0"/>
              <a:pPr/>
              <a:t>11/1/11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F8C59-1834-FF45-9F13-34294D5EDEA9}"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452B33-8149-5E44-9DD1-279BD54A4507}" type="datetimeFigureOut">
              <a:rPr lang="en-US" smtClean="0"/>
              <a:pPr/>
              <a:t>11/1/11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452B33-8149-5E44-9DD1-279BD54A4507}" type="datetimeFigureOut">
              <a:rPr lang="en-US" smtClean="0"/>
              <a:pPr/>
              <a:t>11/1/11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452B33-8149-5E44-9DD1-279BD54A4507}" type="datetimeFigureOut">
              <a:rPr lang="en-US" smtClean="0"/>
              <a:pPr/>
              <a:t>11/1/11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452B33-8149-5E44-9DD1-279BD54A4507}" type="datetimeFigureOut">
              <a:rPr lang="en-US" smtClean="0"/>
              <a:pPr/>
              <a:t>11/1/11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F8C59-1834-FF45-9F13-34294D5EDE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20" Type="http://schemas.openxmlformats.org/officeDocument/2006/relationships/slideLayout" Target="../slideLayouts/slideLayout32.xml"/><Relationship Id="rId21" Type="http://schemas.openxmlformats.org/officeDocument/2006/relationships/theme" Target="../theme/theme2.xml"/><Relationship Id="rId10" Type="http://schemas.openxmlformats.org/officeDocument/2006/relationships/slideLayout" Target="../slideLayouts/slideLayout22.xml"/><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slideLayout" Target="../slideLayouts/slideLayout27.xml"/><Relationship Id="rId16" Type="http://schemas.openxmlformats.org/officeDocument/2006/relationships/slideLayout" Target="../slideLayouts/slideLayout28.xml"/><Relationship Id="rId17" Type="http://schemas.openxmlformats.org/officeDocument/2006/relationships/slideLayout" Target="../slideLayouts/slideLayout29.xml"/><Relationship Id="rId18" Type="http://schemas.openxmlformats.org/officeDocument/2006/relationships/slideLayout" Target="../slideLayouts/slideLayout30.xml"/><Relationship Id="rId19" Type="http://schemas.openxmlformats.org/officeDocument/2006/relationships/slideLayout" Target="../slideLayouts/slideLayout3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452B33-8149-5E44-9DD1-279BD54A4507}" type="datetimeFigureOut">
              <a:rPr lang="en-US" smtClean="0"/>
              <a:pPr/>
              <a:t>11/1/11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F8C59-1834-FF45-9F13-34294D5EDE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A8452B33-8149-5E44-9DD1-279BD54A4507}" type="datetimeFigureOut">
              <a:rPr lang="en-US" smtClean="0"/>
              <a:pPr/>
              <a:t>11/1/11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7E3F8C59-1834-FF45-9F13-34294D5EDE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hyperlink" Target="http://artsedge.kennedy-center.org/teach/standard.cfm?standard_id=62" TargetMode="External"/><Relationship Id="rId4" Type="http://schemas.openxmlformats.org/officeDocument/2006/relationships/hyperlink" Target="http://artsedge.kennedy-center.org/teach/standard.cfm?standard_id=63" TargetMode="External"/><Relationship Id="rId5" Type="http://schemas.openxmlformats.org/officeDocument/2006/relationships/hyperlink" Target="http://artsedge.kennedy-center.org/teach/standard.cfm?standard_id=64" TargetMode="External"/><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hyperlink" Target="http://artsedge.kennedy-center.org/teach/standard.cfm?standard_id=6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hyperlink" Target="http://www.ccsso.org/resources/programs/interstate_teacher_assessment_consortium_(intasc).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Welcome!</a:t>
            </a:r>
            <a:br>
              <a:rPr lang="en-US" dirty="0" smtClean="0"/>
            </a:br>
            <a:endParaRPr lang="en-US" dirty="0"/>
          </a:p>
        </p:txBody>
      </p:sp>
      <p:sp>
        <p:nvSpPr>
          <p:cNvPr id="10" name="TextBox 9"/>
          <p:cNvSpPr txBox="1"/>
          <p:nvPr/>
        </p:nvSpPr>
        <p:spPr>
          <a:xfrm>
            <a:off x="457200" y="1417638"/>
            <a:ext cx="8229600" cy="5509200"/>
          </a:xfrm>
          <a:prstGeom prst="rect">
            <a:avLst/>
          </a:prstGeom>
          <a:noFill/>
        </p:spPr>
        <p:txBody>
          <a:bodyPr wrap="square" rtlCol="0">
            <a:spAutoFit/>
          </a:bodyPr>
          <a:lstStyle/>
          <a:p>
            <a:r>
              <a:rPr lang="en-US" sz="3200" dirty="0" smtClean="0"/>
              <a:t>Agenda:</a:t>
            </a:r>
          </a:p>
          <a:p>
            <a:r>
              <a:rPr lang="en-US" sz="3200" dirty="0" smtClean="0"/>
              <a:t>5:00-5:30 Influences discussion</a:t>
            </a:r>
          </a:p>
          <a:p>
            <a:r>
              <a:rPr lang="en-US" sz="3200" dirty="0" smtClean="0"/>
              <a:t>5:30-6:30</a:t>
            </a:r>
          </a:p>
          <a:p>
            <a:r>
              <a:rPr lang="en-US" sz="3200" dirty="0" smtClean="0"/>
              <a:t>Review of last week’s discussion</a:t>
            </a:r>
          </a:p>
          <a:p>
            <a:r>
              <a:rPr lang="en-US" sz="3200" dirty="0" smtClean="0"/>
              <a:t>NBPTS standards</a:t>
            </a:r>
          </a:p>
          <a:p>
            <a:r>
              <a:rPr lang="en-US" sz="3200" dirty="0" smtClean="0"/>
              <a:t>6:30-6:45 Break</a:t>
            </a:r>
          </a:p>
          <a:p>
            <a:r>
              <a:rPr lang="en-US" sz="3200" dirty="0" smtClean="0"/>
              <a:t>6:45-7:00 </a:t>
            </a:r>
          </a:p>
          <a:p>
            <a:r>
              <a:rPr lang="en-US" sz="3200" dirty="0" smtClean="0"/>
              <a:t>NAEA Standards</a:t>
            </a:r>
          </a:p>
          <a:p>
            <a:r>
              <a:rPr lang="en-US" sz="3200" dirty="0" smtClean="0"/>
              <a:t>7:00-8:00 Remaining Arts Advocacy presentations</a:t>
            </a:r>
          </a:p>
          <a:p>
            <a:endParaRPr lang="en-US" sz="32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NAEA </a:t>
            </a:r>
            <a:endParaRPr lang="en-US" dirty="0"/>
          </a:p>
        </p:txBody>
      </p:sp>
      <p:sp>
        <p:nvSpPr>
          <p:cNvPr id="8" name="Content Placeholder 7"/>
          <p:cNvSpPr>
            <a:spLocks noGrp="1"/>
          </p:cNvSpPr>
          <p:nvPr>
            <p:ph idx="1"/>
          </p:nvPr>
        </p:nvSpPr>
        <p:spPr>
          <a:xfrm>
            <a:off x="498474" y="1577114"/>
            <a:ext cx="7556313" cy="5080258"/>
          </a:xfrm>
        </p:spPr>
        <p:txBody>
          <a:bodyPr>
            <a:normAutofit lnSpcReduction="10000"/>
          </a:bodyPr>
          <a:lstStyle/>
          <a:p>
            <a:r>
              <a:rPr lang="en-US" b="1" dirty="0" smtClean="0"/>
              <a:t>A PROFESSIONAL ART EDUCATOR . . .</a:t>
            </a:r>
            <a:br>
              <a:rPr lang="en-US" b="1" dirty="0" smtClean="0"/>
            </a:br>
            <a:r>
              <a:rPr lang="en-US" b="1" dirty="0" smtClean="0"/>
              <a:t>1.  Demonstrates honesty and integrity in all profession endeavors.</a:t>
            </a:r>
            <a:br>
              <a:rPr lang="en-US" b="1" dirty="0" smtClean="0"/>
            </a:br>
            <a:r>
              <a:rPr lang="en-US" b="1" dirty="0" smtClean="0"/>
              <a:t>2.  Promotes art as a basic discipline in the education of all students.</a:t>
            </a:r>
            <a:br>
              <a:rPr lang="en-US" b="1" dirty="0" smtClean="0"/>
            </a:br>
            <a:r>
              <a:rPr lang="en-US" b="1" dirty="0" smtClean="0"/>
              <a:t>3.  Advocates art instruction by certified art educators.</a:t>
            </a:r>
            <a:br>
              <a:rPr lang="en-US" b="1" dirty="0" smtClean="0"/>
            </a:br>
            <a:r>
              <a:rPr lang="en-US" b="1" dirty="0" smtClean="0"/>
              <a:t>4.  Fosters art instruction that includes the study of aesthetics, art criticism, art history, and art production.</a:t>
            </a:r>
            <a:br>
              <a:rPr lang="en-US" b="1" dirty="0" smtClean="0"/>
            </a:br>
            <a:r>
              <a:rPr lang="en-US" b="1" dirty="0" smtClean="0"/>
              <a:t>5.  Respects individual artistic expressions and encourages feelings of self-worth and self-confidence.</a:t>
            </a:r>
            <a:br>
              <a:rPr lang="en-US" b="1" dirty="0" smtClean="0"/>
            </a:br>
            <a:r>
              <a:rPr lang="en-US" b="1" dirty="0" smtClean="0"/>
              <a:t>6.  Safeguards against exploitation of art programs and students.</a:t>
            </a:r>
            <a:r>
              <a:rPr lang="en-US" b="1" dirty="0" smtClean="0"/>
              <a:t/>
            </a:r>
            <a:br>
              <a:rPr lang="en-US" b="1" dirty="0" smtClean="0"/>
            </a:br>
            <a:endParaRPr lang="en-US" dirty="0" smtClean="0"/>
          </a:p>
          <a:p>
            <a:r>
              <a:rPr lang="en-US" dirty="0" smtClean="0"/>
              <a:t>The Professional Code for Art Educators was created by the Professional Standards Committee of the Delegates Assembly and approved by the Board of Directors in the Fall of 1986. </a:t>
            </a:r>
          </a:p>
          <a:p>
            <a:endParaRPr lang="en-US" dirty="0" smtClean="0"/>
          </a:p>
          <a:p>
            <a:endParaRPr lang="en-US" dirty="0"/>
          </a:p>
        </p:txBody>
      </p:sp>
      <p:sp>
        <p:nvSpPr>
          <p:cNvPr id="9" name="Text Placeholder 8"/>
          <p:cNvSpPr>
            <a:spLocks noGrp="1"/>
          </p:cNvSpPr>
          <p:nvPr>
            <p:ph type="body" sz="half" idx="2"/>
          </p:nvPr>
        </p:nvSpPr>
        <p:spPr/>
        <p:txBody>
          <a:bodyPr/>
          <a:lstStyle/>
          <a:p>
            <a:r>
              <a:rPr lang="en-US" b="1" dirty="0" smtClean="0"/>
              <a:t>Professional Code for Art Educators</a:t>
            </a:r>
          </a:p>
          <a:p>
            <a:endParaRPr lang="en-US" b="1" dirty="0" smtClean="0"/>
          </a:p>
          <a:p>
            <a:endParaRPr lang="en-US" b="1" dirty="0" smtClean="0"/>
          </a:p>
          <a:p>
            <a:endParaRPr lang="en-US" b="1"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NAEA </a:t>
            </a:r>
            <a:endParaRPr lang="en-US" dirty="0"/>
          </a:p>
        </p:txBody>
      </p:sp>
      <p:sp>
        <p:nvSpPr>
          <p:cNvPr id="8" name="Content Placeholder 7"/>
          <p:cNvSpPr>
            <a:spLocks noGrp="1"/>
          </p:cNvSpPr>
          <p:nvPr>
            <p:ph idx="1"/>
          </p:nvPr>
        </p:nvSpPr>
        <p:spPr>
          <a:xfrm>
            <a:off x="498474" y="1577114"/>
            <a:ext cx="7556313" cy="5080258"/>
          </a:xfrm>
        </p:spPr>
        <p:txBody>
          <a:bodyPr>
            <a:normAutofit fontScale="92500"/>
          </a:bodyPr>
          <a:lstStyle/>
          <a:p>
            <a:r>
              <a:rPr lang="en-US" b="1" dirty="0" smtClean="0"/>
              <a:t>A PROFESSIONAL ART EDUCATOR . . .</a:t>
            </a:r>
            <a:r>
              <a:rPr lang="en-US" b="1" dirty="0" smtClean="0"/>
              <a:t/>
            </a:r>
            <a:br>
              <a:rPr lang="en-US" b="1" dirty="0" smtClean="0"/>
            </a:br>
            <a:r>
              <a:rPr lang="en-US" b="1" dirty="0" smtClean="0"/>
              <a:t>7.  Makes every effort to provide a safe, hazard-free learning environment.</a:t>
            </a:r>
            <a:br>
              <a:rPr lang="en-US" b="1" dirty="0" smtClean="0"/>
            </a:br>
            <a:r>
              <a:rPr lang="en-US" b="1" dirty="0" smtClean="0"/>
              <a:t>8.  Demonstrates effort and commitment to the profession.</a:t>
            </a:r>
            <a:br>
              <a:rPr lang="en-US" b="1" dirty="0" smtClean="0"/>
            </a:br>
            <a:r>
              <a:rPr lang="en-US" b="1" dirty="0" smtClean="0"/>
              <a:t>9.  Continues personal and professional development.</a:t>
            </a:r>
            <a:br>
              <a:rPr lang="en-US" b="1" dirty="0" smtClean="0"/>
            </a:br>
            <a:r>
              <a:rPr lang="en-US" b="1" dirty="0" smtClean="0"/>
              <a:t>10.  Seeks ways to advance the profession of art education through membership and participation in local,  state and professional associations.</a:t>
            </a:r>
            <a:br>
              <a:rPr lang="en-US" b="1" dirty="0" smtClean="0"/>
            </a:br>
            <a:r>
              <a:rPr lang="en-US" b="1" dirty="0" smtClean="0"/>
              <a:t>11.  Contributes actively to the support, planning and programs of the professional organizations.</a:t>
            </a:r>
            <a:br>
              <a:rPr lang="en-US" b="1" dirty="0" smtClean="0"/>
            </a:br>
            <a:r>
              <a:rPr lang="en-US" b="1" dirty="0" smtClean="0"/>
              <a:t>12. Distinguishes between personal and organizational views when representing the art education profession.</a:t>
            </a:r>
            <a:r>
              <a:rPr lang="en-US" b="1" dirty="0" smtClean="0"/>
              <a:t/>
            </a:r>
            <a:br>
              <a:rPr lang="en-US" b="1" dirty="0" smtClean="0"/>
            </a:br>
            <a:endParaRPr lang="en-US" dirty="0" smtClean="0"/>
          </a:p>
          <a:p>
            <a:r>
              <a:rPr lang="en-US" dirty="0" smtClean="0"/>
              <a:t>The Professional Code for Art Educators was created by the Professional Standards Committee of the Delegates Assembly and approved by the Board of Directors in the Fall of 1986. </a:t>
            </a:r>
          </a:p>
          <a:p>
            <a:endParaRPr lang="en-US" dirty="0" smtClean="0"/>
          </a:p>
          <a:p>
            <a:endParaRPr lang="en-US" dirty="0"/>
          </a:p>
        </p:txBody>
      </p:sp>
      <p:sp>
        <p:nvSpPr>
          <p:cNvPr id="9" name="Text Placeholder 8"/>
          <p:cNvSpPr>
            <a:spLocks noGrp="1"/>
          </p:cNvSpPr>
          <p:nvPr>
            <p:ph type="body" sz="half" idx="2"/>
          </p:nvPr>
        </p:nvSpPr>
        <p:spPr/>
        <p:txBody>
          <a:bodyPr/>
          <a:lstStyle/>
          <a:p>
            <a:r>
              <a:rPr lang="en-US" b="1" dirty="0" smtClean="0"/>
              <a:t>Professional Code for Art Educators</a:t>
            </a:r>
          </a:p>
          <a:p>
            <a:endParaRPr lang="en-US" b="1" dirty="0" smtClean="0"/>
          </a:p>
          <a:p>
            <a:endParaRPr lang="en-US" b="1" dirty="0" smtClean="0"/>
          </a:p>
          <a:p>
            <a:endParaRPr lang="en-US" b="1"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633132"/>
          </a:xfrm>
        </p:spPr>
        <p:txBody>
          <a:bodyPr>
            <a:noAutofit/>
          </a:bodyPr>
          <a:lstStyle/>
          <a:p>
            <a:pPr algn="r"/>
            <a:r>
              <a:rPr lang="en-US" sz="3600" dirty="0" smtClean="0"/>
              <a:t>What are they?</a:t>
            </a:r>
            <a:endParaRPr lang="en-US" sz="3600" dirty="0"/>
          </a:p>
        </p:txBody>
      </p:sp>
      <p:sp>
        <p:nvSpPr>
          <p:cNvPr id="3" name="Subtitle 2"/>
          <p:cNvSpPr>
            <a:spLocks noGrp="1"/>
          </p:cNvSpPr>
          <p:nvPr>
            <p:ph type="subTitle" idx="1"/>
          </p:nvPr>
        </p:nvSpPr>
        <p:spPr>
          <a:xfrm>
            <a:off x="304800" y="5257801"/>
            <a:ext cx="8555038" cy="1371600"/>
          </a:xfrm>
        </p:spPr>
        <p:txBody>
          <a:bodyPr>
            <a:normAutofit fontScale="92500" lnSpcReduction="20000"/>
          </a:bodyPr>
          <a:lstStyle/>
          <a:p>
            <a:r>
              <a:rPr lang="en-US" sz="2000" b="1" dirty="0" smtClean="0">
                <a:solidFill>
                  <a:schemeClr val="tx1"/>
                </a:solidFill>
              </a:rPr>
              <a:t>National Standards for Arts Education:  The standards, adopted in 1994 outline what every K-12 student should know and be able to do in the arts. The standards were developed by the Consortium of National Arts Education Associations, through a grant administered by The National Association for Music Education (MENC) This organization is now known as NAFME</a:t>
            </a:r>
            <a:r>
              <a:rPr lang="en-US" b="1" dirty="0" smtClean="0">
                <a:solidFill>
                  <a:schemeClr val="tx1"/>
                </a:solidFill>
              </a:rPr>
              <a:t>. </a:t>
            </a:r>
          </a:p>
        </p:txBody>
      </p:sp>
      <p:sp>
        <p:nvSpPr>
          <p:cNvPr id="6" name="Text Placeholder 5"/>
          <p:cNvSpPr>
            <a:spLocks noGrp="1"/>
          </p:cNvSpPr>
          <p:nvPr>
            <p:ph type="body" sz="half" idx="2"/>
          </p:nvPr>
        </p:nvSpPr>
        <p:spPr>
          <a:xfrm>
            <a:off x="533400" y="457200"/>
            <a:ext cx="3810000" cy="3429000"/>
          </a:xfrm>
        </p:spPr>
        <p:txBody>
          <a:bodyPr/>
          <a:lstStyle/>
          <a:p>
            <a:endParaRPr lang="en-US" sz="1200" dirty="0" smtClean="0"/>
          </a:p>
          <a:p>
            <a:r>
              <a:rPr lang="en-US" dirty="0" smtClean="0"/>
              <a:t>National Standards for Arts Education</a:t>
            </a:r>
            <a:endParaRPr lang="en-US" dirty="0"/>
          </a:p>
        </p:txBody>
      </p:sp>
      <p:pic>
        <p:nvPicPr>
          <p:cNvPr id="7" name="Picture 6"/>
          <p:cNvPicPr>
            <a:picLocks noChangeAspect="1"/>
          </p:cNvPicPr>
          <p:nvPr/>
        </p:nvPicPr>
        <p:blipFill>
          <a:blip r:embed="rId2"/>
          <a:stretch>
            <a:fillRect/>
          </a:stretch>
        </p:blipFill>
        <p:spPr>
          <a:xfrm>
            <a:off x="5105400" y="2819400"/>
            <a:ext cx="1257300" cy="1219200"/>
          </a:xfrm>
          <a:prstGeom prst="rect">
            <a:avLst/>
          </a:prstGeom>
        </p:spPr>
      </p:pic>
      <p:pic>
        <p:nvPicPr>
          <p:cNvPr id="8" name="Picture 7"/>
          <p:cNvPicPr>
            <a:picLocks noChangeAspect="1"/>
          </p:cNvPicPr>
          <p:nvPr/>
        </p:nvPicPr>
        <p:blipFill>
          <a:blip r:embed="rId3"/>
          <a:stretch>
            <a:fillRect/>
          </a:stretch>
        </p:blipFill>
        <p:spPr>
          <a:xfrm>
            <a:off x="7315200" y="685800"/>
            <a:ext cx="1206500" cy="1117600"/>
          </a:xfrm>
          <a:prstGeom prst="rect">
            <a:avLst/>
          </a:prstGeom>
        </p:spPr>
      </p:pic>
      <p:pic>
        <p:nvPicPr>
          <p:cNvPr id="9" name="Picture 8"/>
          <p:cNvPicPr>
            <a:picLocks noChangeAspect="1"/>
          </p:cNvPicPr>
          <p:nvPr/>
        </p:nvPicPr>
        <p:blipFill>
          <a:blip r:embed="rId4"/>
          <a:stretch>
            <a:fillRect/>
          </a:stretch>
        </p:blipFill>
        <p:spPr>
          <a:xfrm>
            <a:off x="6883400" y="2444750"/>
            <a:ext cx="2260600" cy="1968500"/>
          </a:xfrm>
          <a:prstGeom prst="rect">
            <a:avLst/>
          </a:prstGeom>
        </p:spPr>
      </p:pic>
      <p:pic>
        <p:nvPicPr>
          <p:cNvPr id="10" name="Picture 9"/>
          <p:cNvPicPr>
            <a:picLocks noChangeAspect="1"/>
          </p:cNvPicPr>
          <p:nvPr/>
        </p:nvPicPr>
        <p:blipFill>
          <a:blip r:embed="rId5"/>
          <a:stretch>
            <a:fillRect/>
          </a:stretch>
        </p:blipFill>
        <p:spPr>
          <a:xfrm>
            <a:off x="4739426" y="660400"/>
            <a:ext cx="1813774" cy="1320800"/>
          </a:xfrm>
          <a:prstGeom prst="rect">
            <a:avLst/>
          </a:prstGeom>
        </p:spPr>
      </p:pic>
      <p:pic>
        <p:nvPicPr>
          <p:cNvPr id="11" name="Picture 10"/>
          <p:cNvPicPr>
            <a:picLocks noChangeAspect="1"/>
          </p:cNvPicPr>
          <p:nvPr/>
        </p:nvPicPr>
        <p:blipFill>
          <a:blip r:embed="rId6"/>
          <a:stretch>
            <a:fillRect/>
          </a:stretch>
        </p:blipFill>
        <p:spPr>
          <a:xfrm>
            <a:off x="355600" y="381000"/>
            <a:ext cx="1320800" cy="406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84094"/>
            <a:ext cx="7620000" cy="1116106"/>
          </a:xfrm>
        </p:spPr>
        <p:txBody>
          <a:bodyPr>
            <a:normAutofit fontScale="90000"/>
          </a:bodyPr>
          <a:lstStyle/>
          <a:p>
            <a:r>
              <a:rPr lang="en-US" dirty="0" smtClean="0"/>
              <a:t>National Standards for Visual Arts</a:t>
            </a:r>
            <a:endParaRPr lang="en-US" dirty="0"/>
          </a:p>
        </p:txBody>
      </p:sp>
      <p:sp>
        <p:nvSpPr>
          <p:cNvPr id="3" name="Content Placeholder 2"/>
          <p:cNvSpPr>
            <a:spLocks noGrp="1"/>
          </p:cNvSpPr>
          <p:nvPr>
            <p:ph sz="half" idx="1"/>
          </p:nvPr>
        </p:nvSpPr>
        <p:spPr>
          <a:xfrm>
            <a:off x="228600" y="1460500"/>
            <a:ext cx="8331200" cy="4724400"/>
          </a:xfrm>
        </p:spPr>
        <p:txBody>
          <a:bodyPr>
            <a:noAutofit/>
          </a:bodyPr>
          <a:lstStyle/>
          <a:p>
            <a:pPr>
              <a:buNone/>
            </a:pPr>
            <a:r>
              <a:rPr lang="en-US" sz="2400" b="1" u="sng" dirty="0" smtClean="0">
                <a:solidFill>
                  <a:srgbClr val="3366FF"/>
                </a:solidFill>
                <a:hlinkClick r:id="rId2"/>
              </a:rPr>
              <a:t>K-12 Content Standards (CS)</a:t>
            </a:r>
          </a:p>
          <a:p>
            <a:r>
              <a:rPr lang="en-US" sz="2400" b="1" u="sng" dirty="0" smtClean="0">
                <a:solidFill>
                  <a:srgbClr val="3366FF"/>
                </a:solidFill>
                <a:hlinkClick r:id="rId2"/>
              </a:rPr>
              <a:t> CS: 1: Understanding and applying media, techniques, and processes</a:t>
            </a:r>
            <a:endParaRPr lang="en-US" sz="2400" b="1" u="sng" dirty="0" smtClean="0">
              <a:solidFill>
                <a:srgbClr val="3366FF"/>
              </a:solidFill>
            </a:endParaRPr>
          </a:p>
          <a:p>
            <a:r>
              <a:rPr lang="en-US" sz="2400" b="1" u="sng" dirty="0" smtClean="0">
                <a:solidFill>
                  <a:srgbClr val="3366FF"/>
                </a:solidFill>
                <a:hlinkClick r:id="rId3"/>
              </a:rPr>
              <a:t>CS: 2: Using knowledge of structures and functions</a:t>
            </a:r>
            <a:endParaRPr lang="en-US" sz="2400" b="1" u="sng" dirty="0" smtClean="0">
              <a:solidFill>
                <a:srgbClr val="3366FF"/>
              </a:solidFill>
            </a:endParaRPr>
          </a:p>
          <a:p>
            <a:r>
              <a:rPr lang="en-US" sz="2400" b="1" u="sng" dirty="0" smtClean="0">
                <a:solidFill>
                  <a:srgbClr val="3366FF"/>
                </a:solidFill>
                <a:hlinkClick r:id="rId4"/>
              </a:rPr>
              <a:t>CS: 3: Choosing and evaluating a range of subject matter, symbols, and ideas</a:t>
            </a:r>
            <a:endParaRPr lang="en-US" sz="2400" b="1" u="sng" dirty="0" smtClean="0">
              <a:solidFill>
                <a:srgbClr val="3366FF"/>
              </a:solidFill>
            </a:endParaRPr>
          </a:p>
          <a:p>
            <a:r>
              <a:rPr lang="en-US" sz="2400" b="1" u="sng" dirty="0" smtClean="0">
                <a:solidFill>
                  <a:srgbClr val="3366FF"/>
                </a:solidFill>
                <a:hlinkClick r:id="rId5"/>
              </a:rPr>
              <a:t>CS: 4: Understanding the visual arts in relation to history and culture</a:t>
            </a:r>
            <a:endParaRPr lang="en-US" sz="2400" b="1" u="sng" dirty="0" smtClean="0">
              <a:solidFill>
                <a:srgbClr val="3366FF"/>
              </a:solidFill>
            </a:endParaRPr>
          </a:p>
          <a:p>
            <a:r>
              <a:rPr lang="en-US" sz="2400" b="1" u="sng" dirty="0" smtClean="0">
                <a:solidFill>
                  <a:srgbClr val="3366FF"/>
                </a:solidFill>
              </a:rPr>
              <a:t>CS: 5: Reflecting upon and assessing the characteristics and merits of their work and the work of others</a:t>
            </a:r>
          </a:p>
          <a:p>
            <a:r>
              <a:rPr lang="en-US" sz="2400" b="1" u="sng" dirty="0" smtClean="0">
                <a:solidFill>
                  <a:srgbClr val="3366FF"/>
                </a:solidFill>
              </a:rPr>
              <a:t>CS: 6: Making connections between visual arts and other disciplines</a:t>
            </a:r>
            <a:endParaRPr lang="en-US" sz="2400" b="1" u="sng" dirty="0">
              <a:solidFill>
                <a:srgbClr val="3366FF"/>
              </a:solidFill>
            </a:endParaRPr>
          </a:p>
        </p:txBody>
      </p:sp>
      <p:pic>
        <p:nvPicPr>
          <p:cNvPr id="4" name="Picture 3"/>
          <p:cNvPicPr>
            <a:picLocks noChangeAspect="1"/>
          </p:cNvPicPr>
          <p:nvPr/>
        </p:nvPicPr>
        <p:blipFill>
          <a:blip r:embed="rId6"/>
          <a:stretch>
            <a:fillRect/>
          </a:stretch>
        </p:blipFill>
        <p:spPr>
          <a:xfrm>
            <a:off x="228600" y="381000"/>
            <a:ext cx="304800" cy="914400"/>
          </a:xfrm>
          <a:prstGeom prst="rect">
            <a:avLst/>
          </a:prstGeom>
        </p:spPr>
      </p:pic>
      <p:pic>
        <p:nvPicPr>
          <p:cNvPr id="5" name="Picture 4"/>
          <p:cNvPicPr>
            <a:picLocks noChangeAspect="1"/>
          </p:cNvPicPr>
          <p:nvPr/>
        </p:nvPicPr>
        <p:blipFill>
          <a:blip r:embed="rId7"/>
          <a:stretch>
            <a:fillRect/>
          </a:stretch>
        </p:blipFill>
        <p:spPr>
          <a:xfrm>
            <a:off x="8051800" y="685800"/>
            <a:ext cx="508000" cy="7747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1116106"/>
          </a:xfrm>
        </p:spPr>
        <p:txBody>
          <a:bodyPr/>
          <a:lstStyle/>
          <a:p>
            <a:r>
              <a:rPr lang="en-US" dirty="0" smtClean="0"/>
              <a:t>National Standards for Visual Arts</a:t>
            </a:r>
            <a:endParaRPr lang="en-US" dirty="0"/>
          </a:p>
        </p:txBody>
      </p:sp>
      <p:sp>
        <p:nvSpPr>
          <p:cNvPr id="3" name="Content Placeholder 2"/>
          <p:cNvSpPr>
            <a:spLocks noGrp="1"/>
          </p:cNvSpPr>
          <p:nvPr>
            <p:ph sz="half" idx="1"/>
          </p:nvPr>
        </p:nvSpPr>
        <p:spPr>
          <a:xfrm>
            <a:off x="76200" y="990600"/>
            <a:ext cx="8001000" cy="914400"/>
          </a:xfrm>
        </p:spPr>
        <p:txBody>
          <a:bodyPr>
            <a:noAutofit/>
          </a:bodyPr>
          <a:lstStyle/>
          <a:p>
            <a:pPr marL="0" indent="0">
              <a:spcBef>
                <a:spcPts val="0"/>
              </a:spcBef>
              <a:buNone/>
            </a:pPr>
            <a:r>
              <a:rPr lang="en-US" sz="2000" u="sng" dirty="0" smtClean="0">
                <a:solidFill>
                  <a:schemeClr val="tx2">
                    <a:lumMod val="50000"/>
                    <a:lumOff val="50000"/>
                  </a:schemeClr>
                </a:solidFill>
              </a:rPr>
              <a:t>Although National Standards appear the same across grade levels, the Achievement Standards for these vary.   Content Standards:</a:t>
            </a:r>
          </a:p>
          <a:p>
            <a:pPr marL="0" indent="0">
              <a:spcBef>
                <a:spcPts val="0"/>
              </a:spcBef>
              <a:buNone/>
            </a:pPr>
            <a:r>
              <a:rPr lang="en-US" sz="1600" b="1" u="sng" dirty="0" smtClean="0">
                <a:solidFill>
                  <a:srgbClr val="FF0000"/>
                </a:solidFill>
              </a:rPr>
              <a:t>(Ex:  CS1: </a:t>
            </a:r>
            <a:r>
              <a:rPr lang="en-US" sz="1600" b="1" dirty="0" smtClean="0">
                <a:solidFill>
                  <a:srgbClr val="FF0000"/>
                </a:solidFill>
              </a:rPr>
              <a:t>Understanding and applying media, techniques, and processes.</a:t>
            </a:r>
            <a:endParaRPr lang="en-US" sz="1600" b="1" dirty="0">
              <a:solidFill>
                <a:srgbClr val="FF0000"/>
              </a:solidFill>
            </a:endParaRPr>
          </a:p>
        </p:txBody>
      </p:sp>
      <p:sp>
        <p:nvSpPr>
          <p:cNvPr id="8" name="Content Placeholder 2"/>
          <p:cNvSpPr>
            <a:spLocks noGrp="1"/>
          </p:cNvSpPr>
          <p:nvPr>
            <p:ph sz="half" idx="1"/>
          </p:nvPr>
        </p:nvSpPr>
        <p:spPr>
          <a:xfrm>
            <a:off x="76200" y="2133600"/>
            <a:ext cx="2438400" cy="4495800"/>
          </a:xfrm>
        </p:spPr>
        <p:txBody>
          <a:bodyPr>
            <a:noAutofit/>
          </a:bodyPr>
          <a:lstStyle/>
          <a:p>
            <a:pPr marL="0" indent="0">
              <a:spcBef>
                <a:spcPts val="0"/>
              </a:spcBef>
              <a:buNone/>
            </a:pPr>
            <a:r>
              <a:rPr lang="en-US" sz="1600" b="1" dirty="0" smtClean="0"/>
              <a:t>Achievement Standard K-4:  </a:t>
            </a:r>
            <a:r>
              <a:rPr lang="en-US" sz="1600" dirty="0" smtClean="0"/>
              <a:t>Students know the differences between materials, techniques, and processes. Students describe how different materials, techniques, and processes cause different responses. Students use different media, techniques, and processes to communicate ideas, experiences, and stories. Students use art materials and tools in a safe and responsible manner.</a:t>
            </a:r>
            <a:endParaRPr lang="en-US" sz="1600" dirty="0"/>
          </a:p>
        </p:txBody>
      </p:sp>
      <p:sp>
        <p:nvSpPr>
          <p:cNvPr id="9" name="Content Placeholder 2"/>
          <p:cNvSpPr>
            <a:spLocks noGrp="1"/>
          </p:cNvSpPr>
          <p:nvPr>
            <p:ph sz="half" idx="1"/>
          </p:nvPr>
        </p:nvSpPr>
        <p:spPr>
          <a:xfrm>
            <a:off x="2514600" y="2133600"/>
            <a:ext cx="2590800" cy="4495800"/>
          </a:xfrm>
        </p:spPr>
        <p:txBody>
          <a:bodyPr>
            <a:noAutofit/>
          </a:bodyPr>
          <a:lstStyle/>
          <a:p>
            <a:pPr marL="0" indent="0">
              <a:spcBef>
                <a:spcPts val="0"/>
              </a:spcBef>
              <a:buNone/>
            </a:pPr>
            <a:r>
              <a:rPr lang="en-US" sz="1600" b="1" dirty="0" smtClean="0"/>
              <a:t>Achievement Standard 5-8 </a:t>
            </a:r>
            <a:r>
              <a:rPr lang="en-US" sz="1600" dirty="0" smtClean="0"/>
              <a:t>Students select media, techniques, and processes; analyze what makes them effective or not effective in communicating ideas; and reflect upon the effectiveness of their choices. Students intentionally take advantage of the qualities and characteristics of art media, techniques, and processes to enhance communication of their experiences and ideas</a:t>
            </a:r>
            <a:r>
              <a:rPr lang="en-US" sz="1400" dirty="0" smtClean="0"/>
              <a:t>.</a:t>
            </a:r>
            <a:endParaRPr lang="en-US" sz="1400" dirty="0"/>
          </a:p>
        </p:txBody>
      </p:sp>
      <p:sp>
        <p:nvSpPr>
          <p:cNvPr id="10" name="Content Placeholder 2"/>
          <p:cNvSpPr>
            <a:spLocks noGrp="1"/>
          </p:cNvSpPr>
          <p:nvPr>
            <p:ph sz="half" idx="1"/>
          </p:nvPr>
        </p:nvSpPr>
        <p:spPr>
          <a:xfrm>
            <a:off x="5105400" y="2133600"/>
            <a:ext cx="4038600" cy="4495800"/>
          </a:xfrm>
        </p:spPr>
        <p:txBody>
          <a:bodyPr>
            <a:noAutofit/>
          </a:bodyPr>
          <a:lstStyle/>
          <a:p>
            <a:pPr marL="0">
              <a:spcBef>
                <a:spcPts val="0"/>
              </a:spcBef>
              <a:buNone/>
            </a:pPr>
            <a:r>
              <a:rPr lang="en-US" sz="1600" b="1" dirty="0" smtClean="0"/>
              <a:t>Achievement Standard 9-12</a:t>
            </a:r>
            <a:endParaRPr lang="en-US" sz="1600" dirty="0" smtClean="0"/>
          </a:p>
          <a:p>
            <a:pPr marL="0">
              <a:spcBef>
                <a:spcPts val="0"/>
              </a:spcBef>
              <a:buNone/>
            </a:pPr>
            <a:r>
              <a:rPr lang="en-US" sz="1600" b="1" i="1" dirty="0" smtClean="0"/>
              <a:t>Proficient:</a:t>
            </a:r>
            <a:r>
              <a:rPr lang="en-US" sz="1600" dirty="0" smtClean="0"/>
              <a:t> Students apply media, techniques, and processes with sufficient skill, confidence, and sensitivity that their intentions are carried out in their artworks, Students conceive and create works of visual art that demonstrate an understanding of how the communication of their ideas relates to the media, techniques, and processes they use.</a:t>
            </a:r>
          </a:p>
          <a:p>
            <a:pPr marL="0">
              <a:spcBef>
                <a:spcPts val="0"/>
              </a:spcBef>
              <a:buNone/>
            </a:pPr>
            <a:r>
              <a:rPr lang="en-US" sz="1600" dirty="0" smtClean="0"/>
              <a:t> </a:t>
            </a:r>
            <a:r>
              <a:rPr lang="en-US" sz="1600" b="1" i="1" dirty="0" smtClean="0"/>
              <a:t>Advanced:</a:t>
            </a:r>
            <a:r>
              <a:rPr lang="en-US" sz="1600" dirty="0" smtClean="0"/>
              <a:t> Students communicate ideas regularly at a high level of effectiveness in at least one visual arts medium. Students initiate, define, and solve challenging visual arts problems independently using intellectual skills such as analysis, synthesis, and evaluation.</a:t>
            </a:r>
            <a:endParaRPr lang="en-US" sz="1600" dirty="0"/>
          </a:p>
        </p:txBody>
      </p:sp>
      <p:pic>
        <p:nvPicPr>
          <p:cNvPr id="7" name="Picture 6"/>
          <p:cNvPicPr>
            <a:picLocks noChangeAspect="1"/>
          </p:cNvPicPr>
          <p:nvPr/>
        </p:nvPicPr>
        <p:blipFill>
          <a:blip r:embed="rId3"/>
          <a:stretch>
            <a:fillRect/>
          </a:stretch>
        </p:blipFill>
        <p:spPr>
          <a:xfrm>
            <a:off x="8001000" y="673100"/>
            <a:ext cx="508000" cy="774700"/>
          </a:xfrm>
          <a:prstGeom prst="rect">
            <a:avLst/>
          </a:prstGeom>
        </p:spPr>
      </p:pic>
      <p:pic>
        <p:nvPicPr>
          <p:cNvPr id="11" name="Picture 10"/>
          <p:cNvPicPr>
            <a:picLocks noChangeAspect="1"/>
          </p:cNvPicPr>
          <p:nvPr/>
        </p:nvPicPr>
        <p:blipFill>
          <a:blip r:embed="rId4"/>
          <a:stretch>
            <a:fillRect/>
          </a:stretch>
        </p:blipFill>
        <p:spPr>
          <a:xfrm>
            <a:off x="228600" y="228600"/>
            <a:ext cx="304800" cy="914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5494"/>
            <a:ext cx="7924800" cy="1116106"/>
          </a:xfrm>
        </p:spPr>
        <p:txBody>
          <a:bodyPr/>
          <a:lstStyle/>
          <a:p>
            <a:pPr algn="ctr"/>
            <a:r>
              <a:rPr lang="en-US" sz="2400" b="1" dirty="0" smtClean="0"/>
              <a:t>Content Standards and Achievement Standards </a:t>
            </a:r>
            <a:r>
              <a:rPr lang="en-US" sz="1800" b="1" dirty="0" smtClean="0"/>
              <a:t>(Continued)</a:t>
            </a:r>
            <a:endParaRPr lang="en-US" sz="1800" b="1" dirty="0"/>
          </a:p>
        </p:txBody>
      </p:sp>
      <p:sp>
        <p:nvSpPr>
          <p:cNvPr id="3" name="Content Placeholder 2"/>
          <p:cNvSpPr>
            <a:spLocks noGrp="1"/>
          </p:cNvSpPr>
          <p:nvPr>
            <p:ph sz="half" idx="1"/>
          </p:nvPr>
        </p:nvSpPr>
        <p:spPr>
          <a:xfrm>
            <a:off x="76200" y="920123"/>
            <a:ext cx="9144000" cy="838201"/>
          </a:xfrm>
        </p:spPr>
        <p:txBody>
          <a:bodyPr>
            <a:noAutofit/>
          </a:bodyPr>
          <a:lstStyle/>
          <a:p>
            <a:pPr marL="0" indent="0">
              <a:spcBef>
                <a:spcPts val="0"/>
              </a:spcBef>
              <a:buNone/>
            </a:pPr>
            <a:endParaRPr lang="en-US" u="sng" dirty="0" smtClean="0">
              <a:solidFill>
                <a:schemeClr val="tx2">
                  <a:lumMod val="50000"/>
                  <a:lumOff val="50000"/>
                </a:schemeClr>
              </a:solidFill>
            </a:endParaRPr>
          </a:p>
          <a:p>
            <a:pPr marL="0" indent="0">
              <a:spcBef>
                <a:spcPts val="0"/>
              </a:spcBef>
              <a:buNone/>
            </a:pPr>
            <a:r>
              <a:rPr lang="en-US" b="1" dirty="0" smtClean="0">
                <a:solidFill>
                  <a:srgbClr val="0000FF"/>
                </a:solidFill>
              </a:rPr>
              <a:t>(Ex:  CS 2:  Using knowledge of structures and functions.  </a:t>
            </a:r>
            <a:endParaRPr lang="en-US" b="1" dirty="0">
              <a:solidFill>
                <a:srgbClr val="0000FF"/>
              </a:solidFill>
            </a:endParaRPr>
          </a:p>
        </p:txBody>
      </p:sp>
      <p:sp>
        <p:nvSpPr>
          <p:cNvPr id="8" name="Content Placeholder 2"/>
          <p:cNvSpPr>
            <a:spLocks noGrp="1"/>
          </p:cNvSpPr>
          <p:nvPr>
            <p:ph sz="half" idx="1"/>
          </p:nvPr>
        </p:nvSpPr>
        <p:spPr>
          <a:xfrm>
            <a:off x="76200" y="1828800"/>
            <a:ext cx="2057400" cy="4495800"/>
          </a:xfrm>
        </p:spPr>
        <p:txBody>
          <a:bodyPr>
            <a:noAutofit/>
          </a:bodyPr>
          <a:lstStyle/>
          <a:p>
            <a:pPr marL="0" indent="0">
              <a:spcBef>
                <a:spcPts val="0"/>
              </a:spcBef>
              <a:buNone/>
            </a:pPr>
            <a:r>
              <a:rPr lang="en-US" sz="1600" b="1" dirty="0" smtClean="0"/>
              <a:t>Achievement Standard K-4:  </a:t>
            </a:r>
            <a:r>
              <a:rPr lang="en-US" sz="1600" dirty="0" smtClean="0"/>
              <a:t>Students know the differences among visual characteristics and purposes of art in order to convey ideas. Students describe how different expressive features and organizational principles cause different responses. Students use visual structures and functions of art to communicate ideas. </a:t>
            </a:r>
            <a:endParaRPr lang="en-US" sz="1600" dirty="0"/>
          </a:p>
        </p:txBody>
      </p:sp>
      <p:sp>
        <p:nvSpPr>
          <p:cNvPr id="9" name="Content Placeholder 2"/>
          <p:cNvSpPr>
            <a:spLocks noGrp="1"/>
          </p:cNvSpPr>
          <p:nvPr>
            <p:ph sz="half" idx="1"/>
          </p:nvPr>
        </p:nvSpPr>
        <p:spPr>
          <a:xfrm>
            <a:off x="2133600" y="1828800"/>
            <a:ext cx="2438400" cy="4495800"/>
          </a:xfrm>
        </p:spPr>
        <p:txBody>
          <a:bodyPr>
            <a:noAutofit/>
          </a:bodyPr>
          <a:lstStyle/>
          <a:p>
            <a:pPr marL="0" indent="0">
              <a:spcBef>
                <a:spcPts val="0"/>
              </a:spcBef>
              <a:buNone/>
            </a:pPr>
            <a:r>
              <a:rPr lang="en-US" sz="1600" b="1" dirty="0" smtClean="0"/>
              <a:t>Achievement Standard 5-8:  </a:t>
            </a:r>
            <a:r>
              <a:rPr lang="en-US" sz="1600" dirty="0" smtClean="0"/>
              <a:t>Students generalize about the effects of visual structures and functions and reflect upon these effects in their own work. Students employ organizational structures and analyze what makes them effective or not effective in the communication of ideas. Students select and use the qualities of structures and functions of art to improve communication of their ideas.</a:t>
            </a:r>
          </a:p>
          <a:p>
            <a:pPr marL="0" indent="0">
              <a:spcBef>
                <a:spcPts val="0"/>
              </a:spcBef>
              <a:buNone/>
            </a:pPr>
            <a:r>
              <a:rPr lang="en-US" sz="1400" dirty="0" smtClean="0"/>
              <a:t>.</a:t>
            </a:r>
            <a:endParaRPr lang="en-US" sz="1400" dirty="0"/>
          </a:p>
        </p:txBody>
      </p:sp>
      <p:sp>
        <p:nvSpPr>
          <p:cNvPr id="10" name="Content Placeholder 2"/>
          <p:cNvSpPr>
            <a:spLocks noGrp="1"/>
          </p:cNvSpPr>
          <p:nvPr>
            <p:ph sz="half" idx="1"/>
          </p:nvPr>
        </p:nvSpPr>
        <p:spPr>
          <a:xfrm>
            <a:off x="4572000" y="1828800"/>
            <a:ext cx="4648200" cy="4495800"/>
          </a:xfrm>
        </p:spPr>
        <p:txBody>
          <a:bodyPr>
            <a:noAutofit/>
          </a:bodyPr>
          <a:lstStyle/>
          <a:p>
            <a:pPr marL="0">
              <a:spcBef>
                <a:spcPts val="0"/>
              </a:spcBef>
              <a:buNone/>
            </a:pPr>
            <a:r>
              <a:rPr lang="en-US" sz="1600" b="1" dirty="0" smtClean="0"/>
              <a:t>Achievement Standard 9-12</a:t>
            </a:r>
            <a:endParaRPr lang="en-US" sz="1600" dirty="0" smtClean="0"/>
          </a:p>
          <a:p>
            <a:pPr marL="0">
              <a:spcBef>
                <a:spcPts val="0"/>
              </a:spcBef>
              <a:buNone/>
            </a:pPr>
            <a:r>
              <a:rPr lang="en-US" sz="1500" b="1" i="1" dirty="0" smtClean="0"/>
              <a:t>Proficient:  </a:t>
            </a:r>
            <a:r>
              <a:rPr lang="en-US" sz="1500" dirty="0" smtClean="0"/>
              <a:t>Students demonstrate the ability to form and defend judgments about the characteristics and structures to accomplish commercial, personal, communal, or other purposes of art. Students evaluate the effectiveness of artworks in terms of organizational structures and functions. Students create artworks that use organizational principles and functions to solve specific visual arts problems </a:t>
            </a:r>
          </a:p>
          <a:p>
            <a:pPr marL="0">
              <a:spcBef>
                <a:spcPts val="0"/>
              </a:spcBef>
              <a:buNone/>
            </a:pPr>
            <a:r>
              <a:rPr lang="en-US" sz="1500" b="1" i="1" dirty="0" smtClean="0"/>
              <a:t>Advanced:</a:t>
            </a:r>
            <a:r>
              <a:rPr lang="en-US" sz="1500" b="1" dirty="0" smtClean="0"/>
              <a:t> </a:t>
            </a:r>
            <a:r>
              <a:rPr lang="en-US" sz="1500" dirty="0" smtClean="0"/>
              <a:t>Students demonstrate the ability to compare two or more perspectives about the use of organizational principles and functions in artwork and to defend personal evaluations of these perspectives Students create multiple solutions to specific visual arts problems that demonstrate competence in producing effective relationships between structural choices and artistic functions.</a:t>
            </a:r>
            <a:endParaRPr lang="en-US" sz="1500" dirty="0"/>
          </a:p>
        </p:txBody>
      </p:sp>
      <p:pic>
        <p:nvPicPr>
          <p:cNvPr id="7" name="Picture 6"/>
          <p:cNvPicPr>
            <a:picLocks noChangeAspect="1"/>
          </p:cNvPicPr>
          <p:nvPr/>
        </p:nvPicPr>
        <p:blipFill>
          <a:blip r:embed="rId3"/>
          <a:stretch>
            <a:fillRect/>
          </a:stretch>
        </p:blipFill>
        <p:spPr>
          <a:xfrm>
            <a:off x="8001000" y="685800"/>
            <a:ext cx="508000" cy="774700"/>
          </a:xfrm>
          <a:prstGeom prst="rect">
            <a:avLst/>
          </a:prstGeom>
        </p:spPr>
      </p:pic>
      <p:pic>
        <p:nvPicPr>
          <p:cNvPr id="11" name="Picture 10"/>
          <p:cNvPicPr>
            <a:picLocks noChangeAspect="1"/>
          </p:cNvPicPr>
          <p:nvPr/>
        </p:nvPicPr>
        <p:blipFill>
          <a:blip r:embed="rId4"/>
          <a:stretch>
            <a:fillRect/>
          </a:stretch>
        </p:blipFill>
        <p:spPr>
          <a:xfrm>
            <a:off x="228600" y="255494"/>
            <a:ext cx="304800" cy="914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Standards Part II</a:t>
            </a:r>
            <a:endParaRPr lang="en-US" dirty="0"/>
          </a:p>
        </p:txBody>
      </p:sp>
      <p:sp>
        <p:nvSpPr>
          <p:cNvPr id="10" name="TextBox 9"/>
          <p:cNvSpPr txBox="1"/>
          <p:nvPr/>
        </p:nvSpPr>
        <p:spPr>
          <a:xfrm>
            <a:off x="457200" y="1417638"/>
            <a:ext cx="8229600" cy="4031873"/>
          </a:xfrm>
          <a:prstGeom prst="rect">
            <a:avLst/>
          </a:prstGeom>
          <a:noFill/>
        </p:spPr>
        <p:txBody>
          <a:bodyPr wrap="square" rtlCol="0">
            <a:spAutoFit/>
          </a:bodyPr>
          <a:lstStyle/>
          <a:p>
            <a:r>
              <a:rPr lang="en-US" sz="3200" dirty="0" smtClean="0"/>
              <a:t>Review of last week:</a:t>
            </a:r>
          </a:p>
          <a:p>
            <a:endParaRPr lang="en-US" sz="3200" dirty="0" smtClean="0"/>
          </a:p>
          <a:p>
            <a:r>
              <a:rPr lang="en-US" sz="3200" dirty="0" smtClean="0"/>
              <a:t>INTASC standards</a:t>
            </a:r>
          </a:p>
          <a:p>
            <a:r>
              <a:rPr lang="en-US" sz="3200" b="1" dirty="0" smtClean="0">
                <a:hlinkClick r:id="rId2"/>
              </a:rPr>
              <a:t>The Interstate Teacher Assessment and Support Consortium</a:t>
            </a:r>
            <a:endParaRPr lang="en-US" sz="3200" b="1" dirty="0" smtClean="0"/>
          </a:p>
          <a:p>
            <a:endParaRPr lang="en-US" sz="3200" dirty="0" smtClean="0"/>
          </a:p>
          <a:p>
            <a:pPr>
              <a:buFont typeface="Arial"/>
              <a:buChar char="•"/>
            </a:pPr>
            <a:r>
              <a:rPr lang="en-US" sz="3200" dirty="0" smtClean="0"/>
              <a:t>Comprehensive </a:t>
            </a:r>
          </a:p>
          <a:p>
            <a:pPr>
              <a:buFont typeface="Arial"/>
              <a:buChar char="•"/>
            </a:pPr>
            <a:r>
              <a:rPr lang="en-US" sz="3200" dirty="0" smtClean="0"/>
              <a:t>For Beginning Teachers</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New for this week</a:t>
            </a:r>
            <a:endParaRPr lang="en-US" dirty="0"/>
          </a:p>
        </p:txBody>
      </p:sp>
      <p:sp>
        <p:nvSpPr>
          <p:cNvPr id="10" name="TextBox 9"/>
          <p:cNvSpPr txBox="1"/>
          <p:nvPr/>
        </p:nvSpPr>
        <p:spPr>
          <a:xfrm>
            <a:off x="498474" y="2050143"/>
            <a:ext cx="8229600" cy="2062103"/>
          </a:xfrm>
          <a:prstGeom prst="rect">
            <a:avLst/>
          </a:prstGeom>
          <a:noFill/>
        </p:spPr>
        <p:txBody>
          <a:bodyPr wrap="square" rtlCol="0">
            <a:spAutoFit/>
          </a:bodyPr>
          <a:lstStyle/>
          <a:p>
            <a:r>
              <a:rPr lang="en-US" sz="3200" dirty="0" smtClean="0"/>
              <a:t>NBPTS Standards for Professional Teachers</a:t>
            </a:r>
          </a:p>
          <a:p>
            <a:endParaRPr lang="en-US" sz="3200" dirty="0" smtClean="0"/>
          </a:p>
          <a:p>
            <a:r>
              <a:rPr lang="en-US" sz="3200" dirty="0" smtClean="0"/>
              <a:t>NAEA Standards</a:t>
            </a:r>
          </a:p>
          <a:p>
            <a:endParaRPr lang="en-US" sz="32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633132"/>
          </a:xfrm>
        </p:spPr>
        <p:txBody>
          <a:bodyPr>
            <a:noAutofit/>
          </a:bodyPr>
          <a:lstStyle/>
          <a:p>
            <a:pPr algn="r"/>
            <a:r>
              <a:rPr lang="en-US" sz="3600" dirty="0" smtClean="0"/>
              <a:t>What are they?</a:t>
            </a:r>
            <a:endParaRPr lang="en-US" sz="3600" dirty="0"/>
          </a:p>
        </p:txBody>
      </p:sp>
      <p:sp>
        <p:nvSpPr>
          <p:cNvPr id="3" name="Subtitle 2"/>
          <p:cNvSpPr>
            <a:spLocks noGrp="1"/>
          </p:cNvSpPr>
          <p:nvPr>
            <p:ph type="subTitle" idx="1"/>
          </p:nvPr>
        </p:nvSpPr>
        <p:spPr>
          <a:xfrm>
            <a:off x="304800" y="5257800"/>
            <a:ext cx="8555038" cy="1371601"/>
          </a:xfrm>
        </p:spPr>
        <p:txBody>
          <a:bodyPr>
            <a:noAutofit/>
          </a:bodyPr>
          <a:lstStyle/>
          <a:p>
            <a:r>
              <a:rPr lang="en-US" sz="2400" dirty="0" smtClean="0">
                <a:solidFill>
                  <a:schemeClr val="tx1"/>
                </a:solidFill>
              </a:rPr>
              <a:t>National Board for Professional Teaching Standards was created in 1987 after the Carnegie Forum on Education and the Economy’s Task Force on Teaching as a Profession released </a:t>
            </a:r>
            <a:r>
              <a:rPr lang="en-US" sz="2400" b="1" dirty="0" smtClean="0">
                <a:solidFill>
                  <a:schemeClr val="tx1"/>
                </a:solidFill>
              </a:rPr>
              <a:t>A Nation Prepared: Teachers for the 21st Century</a:t>
            </a:r>
            <a:r>
              <a:rPr lang="en-US" sz="2400" dirty="0" smtClean="0">
                <a:solidFill>
                  <a:schemeClr val="tx1"/>
                </a:solidFill>
              </a:rPr>
              <a:t>.</a:t>
            </a:r>
            <a:endParaRPr lang="en-US" sz="2400" b="1" dirty="0" smtClean="0">
              <a:solidFill>
                <a:schemeClr val="tx1"/>
              </a:solidFill>
            </a:endParaRPr>
          </a:p>
        </p:txBody>
      </p:sp>
      <p:sp>
        <p:nvSpPr>
          <p:cNvPr id="6" name="Text Placeholder 5"/>
          <p:cNvSpPr>
            <a:spLocks noGrp="1"/>
          </p:cNvSpPr>
          <p:nvPr>
            <p:ph type="body" sz="half" idx="2"/>
          </p:nvPr>
        </p:nvSpPr>
        <p:spPr>
          <a:xfrm>
            <a:off x="533400" y="457200"/>
            <a:ext cx="3810000" cy="3429000"/>
          </a:xfrm>
        </p:spPr>
        <p:txBody>
          <a:bodyPr/>
          <a:lstStyle/>
          <a:p>
            <a:endParaRPr lang="en-US" sz="1200" dirty="0" smtClean="0"/>
          </a:p>
          <a:p>
            <a:r>
              <a:rPr lang="en-US" dirty="0" smtClean="0"/>
              <a:t>NBPTS Standards</a:t>
            </a:r>
            <a:endParaRPr lang="en-US" dirty="0"/>
          </a:p>
        </p:txBody>
      </p:sp>
      <p:pic>
        <p:nvPicPr>
          <p:cNvPr id="7" name="Picture 6"/>
          <p:cNvPicPr>
            <a:picLocks noChangeAspect="1"/>
          </p:cNvPicPr>
          <p:nvPr/>
        </p:nvPicPr>
        <p:blipFill>
          <a:blip r:embed="rId2"/>
          <a:stretch>
            <a:fillRect/>
          </a:stretch>
        </p:blipFill>
        <p:spPr>
          <a:xfrm>
            <a:off x="5105400" y="2819400"/>
            <a:ext cx="1257300" cy="1219200"/>
          </a:xfrm>
          <a:prstGeom prst="rect">
            <a:avLst/>
          </a:prstGeom>
        </p:spPr>
      </p:pic>
      <p:pic>
        <p:nvPicPr>
          <p:cNvPr id="8" name="Picture 7"/>
          <p:cNvPicPr>
            <a:picLocks noChangeAspect="1"/>
          </p:cNvPicPr>
          <p:nvPr/>
        </p:nvPicPr>
        <p:blipFill>
          <a:blip r:embed="rId3"/>
          <a:stretch>
            <a:fillRect/>
          </a:stretch>
        </p:blipFill>
        <p:spPr>
          <a:xfrm>
            <a:off x="7315200" y="685800"/>
            <a:ext cx="1206500" cy="1117600"/>
          </a:xfrm>
          <a:prstGeom prst="rect">
            <a:avLst/>
          </a:prstGeom>
        </p:spPr>
      </p:pic>
      <p:pic>
        <p:nvPicPr>
          <p:cNvPr id="9" name="Picture 8"/>
          <p:cNvPicPr>
            <a:picLocks noChangeAspect="1"/>
          </p:cNvPicPr>
          <p:nvPr/>
        </p:nvPicPr>
        <p:blipFill>
          <a:blip r:embed="rId4"/>
          <a:stretch>
            <a:fillRect/>
          </a:stretch>
        </p:blipFill>
        <p:spPr>
          <a:xfrm>
            <a:off x="6883400" y="2444750"/>
            <a:ext cx="2260600" cy="1968500"/>
          </a:xfrm>
          <a:prstGeom prst="rect">
            <a:avLst/>
          </a:prstGeom>
        </p:spPr>
      </p:pic>
      <p:pic>
        <p:nvPicPr>
          <p:cNvPr id="10" name="Picture 9"/>
          <p:cNvPicPr>
            <a:picLocks noChangeAspect="1"/>
          </p:cNvPicPr>
          <p:nvPr/>
        </p:nvPicPr>
        <p:blipFill>
          <a:blip r:embed="rId5"/>
          <a:stretch>
            <a:fillRect/>
          </a:stretch>
        </p:blipFill>
        <p:spPr>
          <a:xfrm>
            <a:off x="4739426" y="660400"/>
            <a:ext cx="1813774" cy="1320800"/>
          </a:xfrm>
          <a:prstGeom prst="rect">
            <a:avLst/>
          </a:prstGeom>
        </p:spPr>
      </p:pic>
      <p:pic>
        <p:nvPicPr>
          <p:cNvPr id="11" name="Picture 10"/>
          <p:cNvPicPr>
            <a:picLocks noChangeAspect="1"/>
          </p:cNvPicPr>
          <p:nvPr/>
        </p:nvPicPr>
        <p:blipFill>
          <a:blip r:embed="rId6"/>
          <a:stretch>
            <a:fillRect/>
          </a:stretch>
        </p:blipFill>
        <p:spPr>
          <a:xfrm>
            <a:off x="355600" y="381000"/>
            <a:ext cx="1320800" cy="406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NBPTS </a:t>
            </a:r>
            <a:endParaRPr lang="en-US" dirty="0"/>
          </a:p>
        </p:txBody>
      </p:sp>
      <p:sp>
        <p:nvSpPr>
          <p:cNvPr id="8" name="Content Placeholder 7"/>
          <p:cNvSpPr>
            <a:spLocks noGrp="1"/>
          </p:cNvSpPr>
          <p:nvPr>
            <p:ph idx="1"/>
          </p:nvPr>
        </p:nvSpPr>
        <p:spPr/>
        <p:txBody>
          <a:bodyPr>
            <a:normAutofit fontScale="92500" lnSpcReduction="20000"/>
          </a:bodyPr>
          <a:lstStyle/>
          <a:p>
            <a:r>
              <a:rPr lang="en-US" dirty="0" err="1" smtClean="0"/>
              <a:t>NBCTs</a:t>
            </a:r>
            <a:r>
              <a:rPr lang="en-US" dirty="0" smtClean="0"/>
              <a:t> are dedicated to making knowledge accessible to all students. They believe all students can learn.</a:t>
            </a:r>
          </a:p>
          <a:p>
            <a:r>
              <a:rPr lang="en-US" dirty="0" smtClean="0"/>
              <a:t>They treat students equitably. They recognize the individual differences that distinguish their students from one another and they take account for these differences in their practice.</a:t>
            </a:r>
          </a:p>
          <a:p>
            <a:r>
              <a:rPr lang="en-US" dirty="0" err="1" smtClean="0"/>
              <a:t>NBCTs</a:t>
            </a:r>
            <a:r>
              <a:rPr lang="en-US" dirty="0" smtClean="0"/>
              <a:t> understand how students develop and learn.</a:t>
            </a:r>
          </a:p>
          <a:p>
            <a:r>
              <a:rPr lang="en-US" dirty="0" smtClean="0"/>
              <a:t>They respect the cultural and family differences students bring to their classroom.</a:t>
            </a:r>
          </a:p>
          <a:p>
            <a:r>
              <a:rPr lang="en-US" dirty="0" smtClean="0"/>
              <a:t>They are concerned with their students’ self-concept, their motivation and the effects of learning on peer relationships.</a:t>
            </a:r>
          </a:p>
          <a:p>
            <a:r>
              <a:rPr lang="en-US" dirty="0" err="1" smtClean="0"/>
              <a:t>NBCTs</a:t>
            </a:r>
            <a:r>
              <a:rPr lang="en-US" dirty="0" smtClean="0"/>
              <a:t> are also concerned with the development of character and civic responsibility.</a:t>
            </a:r>
          </a:p>
          <a:p>
            <a:endParaRPr lang="en-US" dirty="0"/>
          </a:p>
        </p:txBody>
      </p:sp>
      <p:sp>
        <p:nvSpPr>
          <p:cNvPr id="9" name="Text Placeholder 8"/>
          <p:cNvSpPr>
            <a:spLocks noGrp="1"/>
          </p:cNvSpPr>
          <p:nvPr>
            <p:ph type="body" sz="half" idx="2"/>
          </p:nvPr>
        </p:nvSpPr>
        <p:spPr/>
        <p:txBody>
          <a:bodyPr/>
          <a:lstStyle/>
          <a:p>
            <a:r>
              <a:rPr lang="en-US" dirty="0" smtClean="0"/>
              <a:t>Proposition 1: </a:t>
            </a:r>
            <a:r>
              <a:rPr lang="en-US" b="1" dirty="0" smtClean="0"/>
              <a:t>Teachers are Committed to Students and Their Learning</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NBPTS </a:t>
            </a:r>
            <a:endParaRPr lang="en-US" dirty="0"/>
          </a:p>
        </p:txBody>
      </p:sp>
      <p:sp>
        <p:nvSpPr>
          <p:cNvPr id="8" name="Content Placeholder 7"/>
          <p:cNvSpPr>
            <a:spLocks noGrp="1"/>
          </p:cNvSpPr>
          <p:nvPr>
            <p:ph idx="1"/>
          </p:nvPr>
        </p:nvSpPr>
        <p:spPr>
          <a:xfrm>
            <a:off x="498474" y="2425170"/>
            <a:ext cx="7556313" cy="4144963"/>
          </a:xfrm>
        </p:spPr>
        <p:txBody>
          <a:bodyPr>
            <a:normAutofit/>
          </a:bodyPr>
          <a:lstStyle/>
          <a:p>
            <a:r>
              <a:rPr lang="en-US" dirty="0" err="1" smtClean="0"/>
              <a:t>NBCTs</a:t>
            </a:r>
            <a:r>
              <a:rPr lang="en-US" dirty="0" smtClean="0"/>
              <a:t> have mastery over the </a:t>
            </a:r>
            <a:r>
              <a:rPr lang="en-US" dirty="0" err="1" smtClean="0"/>
              <a:t>subject(s</a:t>
            </a:r>
            <a:r>
              <a:rPr lang="en-US" dirty="0" smtClean="0"/>
              <a:t>) they teach. They have a deep understanding of the history, structure and real-world applications of the subject.</a:t>
            </a:r>
          </a:p>
          <a:p>
            <a:r>
              <a:rPr lang="en-US" dirty="0" smtClean="0"/>
              <a:t>They have skill and experience in teaching it, and they are very familiar with the skills gaps and preconceptions students may bring to the subject.</a:t>
            </a:r>
          </a:p>
          <a:p>
            <a:r>
              <a:rPr lang="en-US" dirty="0" smtClean="0"/>
              <a:t>They are able to use diverse instructional strategies to teach for understanding.</a:t>
            </a:r>
          </a:p>
          <a:p>
            <a:endParaRPr lang="en-US" dirty="0"/>
          </a:p>
        </p:txBody>
      </p:sp>
      <p:sp>
        <p:nvSpPr>
          <p:cNvPr id="9" name="Text Placeholder 8"/>
          <p:cNvSpPr>
            <a:spLocks noGrp="1"/>
          </p:cNvSpPr>
          <p:nvPr>
            <p:ph type="body" sz="half" idx="2"/>
          </p:nvPr>
        </p:nvSpPr>
        <p:spPr/>
        <p:txBody>
          <a:bodyPr/>
          <a:lstStyle/>
          <a:p>
            <a:r>
              <a:rPr lang="en-US" dirty="0" smtClean="0"/>
              <a:t>Proposition 2: </a:t>
            </a:r>
            <a:r>
              <a:rPr lang="en-US" b="1" dirty="0" smtClean="0"/>
              <a:t>Teachers Know the Subjects They Teach and How to Teach Those Subjects to Students.</a:t>
            </a:r>
          </a:p>
          <a:p>
            <a:endParaRPr lang="en-US" b="1"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NBPTS </a:t>
            </a:r>
            <a:endParaRPr lang="en-US" dirty="0"/>
          </a:p>
        </p:txBody>
      </p:sp>
      <p:sp>
        <p:nvSpPr>
          <p:cNvPr id="8" name="Content Placeholder 7"/>
          <p:cNvSpPr>
            <a:spLocks noGrp="1"/>
          </p:cNvSpPr>
          <p:nvPr>
            <p:ph idx="1"/>
          </p:nvPr>
        </p:nvSpPr>
        <p:spPr>
          <a:xfrm>
            <a:off x="498474" y="2323572"/>
            <a:ext cx="7556313" cy="4144963"/>
          </a:xfrm>
        </p:spPr>
        <p:txBody>
          <a:bodyPr>
            <a:normAutofit lnSpcReduction="10000"/>
          </a:bodyPr>
          <a:lstStyle/>
          <a:p>
            <a:r>
              <a:rPr lang="en-US" dirty="0" err="1" smtClean="0"/>
              <a:t>NBCTs</a:t>
            </a:r>
            <a:r>
              <a:rPr lang="en-US" dirty="0" smtClean="0"/>
              <a:t> deliver effective instruction. They move fluently through a range of instructional techniques, keeping students motivated, engaged and focused. </a:t>
            </a:r>
          </a:p>
          <a:p>
            <a:r>
              <a:rPr lang="en-US" dirty="0" smtClean="0"/>
              <a:t>They know how to engage students to ensure a disciplined learning environment, and how to organize instruction to meet instructional goals. </a:t>
            </a:r>
          </a:p>
          <a:p>
            <a:r>
              <a:rPr lang="en-US" dirty="0" err="1" smtClean="0"/>
              <a:t>NBCTs</a:t>
            </a:r>
            <a:r>
              <a:rPr lang="en-US" dirty="0" smtClean="0"/>
              <a:t> know how to assess the progress of individual students as well as the class as a whole. </a:t>
            </a:r>
          </a:p>
          <a:p>
            <a:r>
              <a:rPr lang="en-US" dirty="0" smtClean="0"/>
              <a:t>They use multiple methods for measuring student growth and understanding, and they can clearly explain student performance to parents.</a:t>
            </a:r>
          </a:p>
          <a:p>
            <a:endParaRPr lang="en-US" dirty="0"/>
          </a:p>
        </p:txBody>
      </p:sp>
      <p:sp>
        <p:nvSpPr>
          <p:cNvPr id="9" name="Text Placeholder 8"/>
          <p:cNvSpPr>
            <a:spLocks noGrp="1"/>
          </p:cNvSpPr>
          <p:nvPr>
            <p:ph type="body" sz="half" idx="2"/>
          </p:nvPr>
        </p:nvSpPr>
        <p:spPr/>
        <p:txBody>
          <a:bodyPr/>
          <a:lstStyle/>
          <a:p>
            <a:r>
              <a:rPr lang="en-US" dirty="0" smtClean="0"/>
              <a:t>Proposition 3: </a:t>
            </a:r>
            <a:r>
              <a:rPr lang="en-US" b="1" dirty="0" smtClean="0"/>
              <a:t>Teachers are Responsible for Managing and Monitoring Student Learning.</a:t>
            </a:r>
          </a:p>
          <a:p>
            <a:endParaRPr lang="en-US" b="1" dirty="0" smtClean="0"/>
          </a:p>
          <a:p>
            <a:endParaRPr lang="en-US" b="1"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NBPTS </a:t>
            </a:r>
            <a:endParaRPr lang="en-US" dirty="0"/>
          </a:p>
        </p:txBody>
      </p:sp>
      <p:sp>
        <p:nvSpPr>
          <p:cNvPr id="8" name="Content Placeholder 7"/>
          <p:cNvSpPr>
            <a:spLocks noGrp="1"/>
          </p:cNvSpPr>
          <p:nvPr>
            <p:ph idx="1"/>
          </p:nvPr>
        </p:nvSpPr>
        <p:spPr>
          <a:xfrm>
            <a:off x="498474" y="2323572"/>
            <a:ext cx="7556313" cy="4144963"/>
          </a:xfrm>
        </p:spPr>
        <p:txBody>
          <a:bodyPr>
            <a:normAutofit/>
          </a:bodyPr>
          <a:lstStyle/>
          <a:p>
            <a:r>
              <a:rPr lang="en-US" dirty="0" err="1" smtClean="0"/>
              <a:t>NBCTs</a:t>
            </a:r>
            <a:r>
              <a:rPr lang="en-US" dirty="0" smtClean="0"/>
              <a:t> model what it means to be an educated person – they read, they question, they create and they are willing to try new things.</a:t>
            </a:r>
          </a:p>
          <a:p>
            <a:r>
              <a:rPr lang="en-US" dirty="0" smtClean="0"/>
              <a:t>They are familiar with learning theories and instructional strategies and stay abreast of current issues in American education.</a:t>
            </a:r>
          </a:p>
          <a:p>
            <a:r>
              <a:rPr lang="en-US" dirty="0" smtClean="0"/>
              <a:t>They critically examine their practice on a regular basis to deepen knowledge, expand their repertoire of skills, and incorporate new findings into their practice.</a:t>
            </a:r>
          </a:p>
          <a:p>
            <a:endParaRPr lang="en-US" dirty="0"/>
          </a:p>
        </p:txBody>
      </p:sp>
      <p:sp>
        <p:nvSpPr>
          <p:cNvPr id="9" name="Text Placeholder 8"/>
          <p:cNvSpPr>
            <a:spLocks noGrp="1"/>
          </p:cNvSpPr>
          <p:nvPr>
            <p:ph type="body" sz="half" idx="2"/>
          </p:nvPr>
        </p:nvSpPr>
        <p:spPr/>
        <p:txBody>
          <a:bodyPr/>
          <a:lstStyle/>
          <a:p>
            <a:r>
              <a:rPr lang="en-US" dirty="0" smtClean="0"/>
              <a:t>Proposition 4: </a:t>
            </a:r>
            <a:r>
              <a:rPr lang="en-US" b="1" dirty="0" smtClean="0"/>
              <a:t>Teachers Think Systematically about Their Practice and Learn from Experience.</a:t>
            </a:r>
          </a:p>
          <a:p>
            <a:endParaRPr lang="en-US" b="1" dirty="0" smtClean="0"/>
          </a:p>
          <a:p>
            <a:endParaRPr lang="en-US" b="1" dirty="0" smtClean="0"/>
          </a:p>
          <a:p>
            <a:endParaRPr lang="en-US" b="1"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NBPTS </a:t>
            </a:r>
            <a:endParaRPr lang="en-US" dirty="0"/>
          </a:p>
        </p:txBody>
      </p:sp>
      <p:sp>
        <p:nvSpPr>
          <p:cNvPr id="8" name="Content Placeholder 7"/>
          <p:cNvSpPr>
            <a:spLocks noGrp="1"/>
          </p:cNvSpPr>
          <p:nvPr>
            <p:ph idx="1"/>
          </p:nvPr>
        </p:nvSpPr>
        <p:spPr>
          <a:xfrm>
            <a:off x="498474" y="2323572"/>
            <a:ext cx="7556313" cy="4144963"/>
          </a:xfrm>
        </p:spPr>
        <p:txBody>
          <a:bodyPr>
            <a:normAutofit lnSpcReduction="10000"/>
          </a:bodyPr>
          <a:lstStyle/>
          <a:p>
            <a:r>
              <a:rPr lang="en-US" dirty="0" err="1" smtClean="0"/>
              <a:t>NBCTs</a:t>
            </a:r>
            <a:r>
              <a:rPr lang="en-US" dirty="0" smtClean="0"/>
              <a:t> collaborate with others to improve student learning.</a:t>
            </a:r>
          </a:p>
          <a:p>
            <a:r>
              <a:rPr lang="en-US" dirty="0" smtClean="0"/>
              <a:t>They are leaders and actively know how to seek and build partnerships with community groups and businesses.</a:t>
            </a:r>
          </a:p>
          <a:p>
            <a:r>
              <a:rPr lang="en-US" dirty="0" smtClean="0"/>
              <a:t>They work with other professionals on instructional policy, curriculum development and staff development.</a:t>
            </a:r>
          </a:p>
          <a:p>
            <a:r>
              <a:rPr lang="en-US" dirty="0" smtClean="0"/>
              <a:t>They can evaluate school progress and the allocation of resources in order to meet state and local education objectives.</a:t>
            </a:r>
          </a:p>
          <a:p>
            <a:r>
              <a:rPr lang="en-US" dirty="0" smtClean="0"/>
              <a:t>They know how to work collaboratively with parents to engage them productively in the work of the school.</a:t>
            </a:r>
          </a:p>
          <a:p>
            <a:endParaRPr lang="en-US" dirty="0"/>
          </a:p>
        </p:txBody>
      </p:sp>
      <p:sp>
        <p:nvSpPr>
          <p:cNvPr id="9" name="Text Placeholder 8"/>
          <p:cNvSpPr>
            <a:spLocks noGrp="1"/>
          </p:cNvSpPr>
          <p:nvPr>
            <p:ph type="body" sz="half" idx="2"/>
          </p:nvPr>
        </p:nvSpPr>
        <p:spPr/>
        <p:txBody>
          <a:bodyPr/>
          <a:lstStyle/>
          <a:p>
            <a:r>
              <a:rPr lang="en-US" dirty="0" smtClean="0"/>
              <a:t>Proposition 5: </a:t>
            </a:r>
            <a:r>
              <a:rPr lang="en-US" b="1" dirty="0" smtClean="0"/>
              <a:t>Teachers are Members of Learning Communities.</a:t>
            </a:r>
          </a:p>
          <a:p>
            <a:endParaRPr lang="en-US" b="1" dirty="0" smtClean="0"/>
          </a:p>
          <a:p>
            <a:endParaRPr lang="en-US" b="1" dirty="0" smtClean="0"/>
          </a:p>
          <a:p>
            <a:endParaRPr lang="en-US" b="1" dirty="0" smtClean="0"/>
          </a:p>
          <a:p>
            <a:endParaRPr lang="en-US" b="1"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1144</TotalTime>
  <Words>1620</Words>
  <Application>Microsoft Macintosh PowerPoint</Application>
  <PresentationFormat>On-screen Show (4:3)</PresentationFormat>
  <Paragraphs>106</Paragraphs>
  <Slides>15</Slides>
  <Notes>2</Notes>
  <HiddenSlides>0</HiddenSlides>
  <MMClips>0</MMClips>
  <ScaleCrop>false</ScaleCrop>
  <HeadingPairs>
    <vt:vector size="4" baseType="variant">
      <vt:variant>
        <vt:lpstr>Design Template</vt:lpstr>
      </vt:variant>
      <vt:variant>
        <vt:i4>2</vt:i4>
      </vt:variant>
      <vt:variant>
        <vt:lpstr>Slide Titles</vt:lpstr>
      </vt:variant>
      <vt:variant>
        <vt:i4>15</vt:i4>
      </vt:variant>
    </vt:vector>
  </HeadingPairs>
  <TitlesOfParts>
    <vt:vector size="17" baseType="lpstr">
      <vt:lpstr>Office Theme</vt:lpstr>
      <vt:lpstr>Advantage</vt:lpstr>
      <vt:lpstr>Welcome! </vt:lpstr>
      <vt:lpstr>Standards Part II</vt:lpstr>
      <vt:lpstr>New for this week</vt:lpstr>
      <vt:lpstr>What are they?</vt:lpstr>
      <vt:lpstr>NBPTS </vt:lpstr>
      <vt:lpstr>NBPTS </vt:lpstr>
      <vt:lpstr>NBPTS </vt:lpstr>
      <vt:lpstr>NBPTS </vt:lpstr>
      <vt:lpstr>NBPTS </vt:lpstr>
      <vt:lpstr>NAEA </vt:lpstr>
      <vt:lpstr>NAEA </vt:lpstr>
      <vt:lpstr>What are they?</vt:lpstr>
      <vt:lpstr>National Standards for Visual Arts</vt:lpstr>
      <vt:lpstr>National Standards for Visual Arts</vt:lpstr>
      <vt:lpstr>Content Standards and Achievement Standards (Continued)</vt:lpstr>
    </vt:vector>
  </TitlesOfParts>
  <Company>Shelby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for this week</dc:title>
  <dc:creator>Shelby County Schools</dc:creator>
  <cp:lastModifiedBy>Shelby County Schools</cp:lastModifiedBy>
  <cp:revision>12</cp:revision>
  <cp:lastPrinted>2011-11-01T20:43:33Z</cp:lastPrinted>
  <dcterms:created xsi:type="dcterms:W3CDTF">2011-11-01T20:59:27Z</dcterms:created>
  <dcterms:modified xsi:type="dcterms:W3CDTF">2011-11-01T21:05:23Z</dcterms:modified>
</cp:coreProperties>
</file>